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93" r:id="rId3"/>
    <p:sldId id="295" r:id="rId4"/>
    <p:sldId id="294" r:id="rId5"/>
    <p:sldId id="257" r:id="rId6"/>
    <p:sldId id="296" r:id="rId7"/>
    <p:sldId id="297" r:id="rId8"/>
    <p:sldId id="302" r:id="rId9"/>
    <p:sldId id="298" r:id="rId10"/>
    <p:sldId id="258" r:id="rId11"/>
    <p:sldId id="261" r:id="rId12"/>
    <p:sldId id="263" r:id="rId13"/>
    <p:sldId id="269" r:id="rId14"/>
    <p:sldId id="259" r:id="rId15"/>
    <p:sldId id="299" r:id="rId16"/>
    <p:sldId id="300" r:id="rId17"/>
    <p:sldId id="301" r:id="rId18"/>
    <p:sldId id="260" r:id="rId19"/>
    <p:sldId id="274" r:id="rId20"/>
    <p:sldId id="277" r:id="rId21"/>
    <p:sldId id="279" r:id="rId22"/>
    <p:sldId id="283" r:id="rId23"/>
    <p:sldId id="285" r:id="rId24"/>
    <p:sldId id="289" r:id="rId25"/>
    <p:sldId id="29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E833F-50F4-A54B-8C70-D8DADCCC057B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410FD-BD5C-594B-8EB9-49EDF4A5D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9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37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69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2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2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31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4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48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7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44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5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2359-1A80-284F-9BC5-3C8FC1EC2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Doodle Jump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36967-98D7-0644-983D-E42019DFA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Stejara Dinulescu</a:t>
            </a:r>
          </a:p>
        </p:txBody>
      </p:sp>
    </p:spTree>
    <p:extLst>
      <p:ext uri="{BB962C8B-B14F-4D97-AF65-F5344CB8AC3E}">
        <p14:creationId xmlns:p14="http://schemas.microsoft.com/office/powerpoint/2010/main" val="162837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drawn inputs</a:t>
            </a:r>
          </a:p>
        </p:txBody>
      </p:sp>
    </p:spTree>
    <p:extLst>
      <p:ext uri="{BB962C8B-B14F-4D97-AF65-F5344CB8AC3E}">
        <p14:creationId xmlns:p14="http://schemas.microsoft.com/office/powerpoint/2010/main" val="427474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8790" y="1429408"/>
            <a:ext cx="2963605" cy="4429972"/>
          </a:xfrm>
        </p:spPr>
      </p:pic>
      <p:pic>
        <p:nvPicPr>
          <p:cNvPr id="8" name="Content Placeholder 7" descr="A picture containing game, bicycle, baseball, sitting&#10;&#10;Description automatically generated">
            <a:extLst>
              <a:ext uri="{FF2B5EF4-FFF2-40B4-BE49-F238E27FC236}">
                <a16:creationId xmlns:a16="http://schemas.microsoft.com/office/drawing/2014/main" id="{CE228C6D-C9FD-EC4E-8355-38A54FC9A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132395" y="1429406"/>
            <a:ext cx="2953315" cy="4429972"/>
          </a:xfrm>
        </p:spPr>
      </p:pic>
      <p:pic>
        <p:nvPicPr>
          <p:cNvPr id="5" name="Picture 4" descr="A picture containing indoor, table, food, sitting&#10;&#10;Description automatically generated">
            <a:extLst>
              <a:ext uri="{FF2B5EF4-FFF2-40B4-BE49-F238E27FC236}">
                <a16:creationId xmlns:a16="http://schemas.microsoft.com/office/drawing/2014/main" id="{CD41D029-9C63-0C47-BF5C-0C02DB984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29406"/>
            <a:ext cx="2953315" cy="4429973"/>
          </a:xfrm>
          <a:prstGeom prst="rect">
            <a:avLst/>
          </a:prstGeom>
        </p:spPr>
      </p:pic>
      <p:pic>
        <p:nvPicPr>
          <p:cNvPr id="7" name="Picture 6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726A293B-C124-FF46-A05E-B7E7C052E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9315" y="1429406"/>
            <a:ext cx="2963605" cy="44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F4AE56-991F-F745-816F-ED320CFAE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8" y="1126237"/>
            <a:ext cx="2829635" cy="4605526"/>
          </a:xfrm>
          <a:prstGeom prst="rect">
            <a:avLst/>
          </a:prstGeom>
        </p:spPr>
      </p:pic>
      <p:pic>
        <p:nvPicPr>
          <p:cNvPr id="12" name="Content Placeholder 11" descr="A group of tall buildings&#10;&#10;Description automatically generated">
            <a:extLst>
              <a:ext uri="{FF2B5EF4-FFF2-40B4-BE49-F238E27FC236}">
                <a16:creationId xmlns:a16="http://schemas.microsoft.com/office/drawing/2014/main" id="{1DE621EC-CBE2-A744-9348-A6F89D280F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11963" y="1126237"/>
            <a:ext cx="2751168" cy="4605526"/>
          </a:xfrm>
        </p:spPr>
      </p:pic>
      <p:pic>
        <p:nvPicPr>
          <p:cNvPr id="5" name="Picture 4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29D6B3AA-8722-D543-8057-1C2BE05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131" y="1126236"/>
            <a:ext cx="2829635" cy="4605527"/>
          </a:xfrm>
          <a:prstGeom prst="rect">
            <a:avLst/>
          </a:prstGeom>
        </p:spPr>
      </p:pic>
      <p:pic>
        <p:nvPicPr>
          <p:cNvPr id="6" name="Picture 5" descr="A snow covered mountain&#10;&#10;Description automatically generated">
            <a:extLst>
              <a:ext uri="{FF2B5EF4-FFF2-40B4-BE49-F238E27FC236}">
                <a16:creationId xmlns:a16="http://schemas.microsoft.com/office/drawing/2014/main" id="{F4C30D62-3571-AB46-AAA7-952FC1D69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766" y="1126236"/>
            <a:ext cx="2829636" cy="460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5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" y="1102878"/>
            <a:ext cx="2970016" cy="4652250"/>
          </a:xfrm>
          <a:prstGeom prst="rect">
            <a:avLst/>
          </a:prstGeom>
        </p:spPr>
      </p:pic>
      <p:pic>
        <p:nvPicPr>
          <p:cNvPr id="9" name="Content Placeholder 8" descr="A group of people in a room&#10;&#10;Description automatically generated">
            <a:extLst>
              <a:ext uri="{FF2B5EF4-FFF2-40B4-BE49-F238E27FC236}">
                <a16:creationId xmlns:a16="http://schemas.microsoft.com/office/drawing/2014/main" id="{A66C7432-8E33-884E-B0AA-088AF243A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125984" y="1102876"/>
            <a:ext cx="2970015" cy="4652250"/>
          </a:xfrm>
        </p:spPr>
      </p:pic>
      <p:pic>
        <p:nvPicPr>
          <p:cNvPr id="6" name="Content Placeholder 6" descr="A picture containing small, sitting, table, white&#10;&#10;Description automatically generated">
            <a:extLst>
              <a:ext uri="{FF2B5EF4-FFF2-40B4-BE49-F238E27FC236}">
                <a16:creationId xmlns:a16="http://schemas.microsoft.com/office/drawing/2014/main" id="{19FE41B2-9316-A046-AA94-B9725F457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02874"/>
            <a:ext cx="2970015" cy="4652251"/>
          </a:xfrm>
          <a:prstGeom prst="rect">
            <a:avLst/>
          </a:prstGeom>
        </p:spPr>
      </p:pic>
      <p:pic>
        <p:nvPicPr>
          <p:cNvPr id="7" name="Content Placeholder 7" descr="A picture containing indoor, cabinet, small, sitting&#10;&#10;Description automatically generated">
            <a:extLst>
              <a:ext uri="{FF2B5EF4-FFF2-40B4-BE49-F238E27FC236}">
                <a16:creationId xmlns:a16="http://schemas.microsoft.com/office/drawing/2014/main" id="{FA61F4AA-4CBF-9845-9143-469CF65F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015" y="1102874"/>
            <a:ext cx="2970015" cy="46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Plotter inputs</a:t>
            </a:r>
          </a:p>
        </p:txBody>
      </p:sp>
    </p:spTree>
    <p:extLst>
      <p:ext uri="{BB962C8B-B14F-4D97-AF65-F5344CB8AC3E}">
        <p14:creationId xmlns:p14="http://schemas.microsoft.com/office/powerpoint/2010/main" val="2532145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bird, white, large&#10;&#10;Description automatically generated">
            <a:extLst>
              <a:ext uri="{FF2B5EF4-FFF2-40B4-BE49-F238E27FC236}">
                <a16:creationId xmlns:a16="http://schemas.microsoft.com/office/drawing/2014/main" id="{A278087A-B2CB-B948-868A-7F153C38C9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846" y="1454615"/>
            <a:ext cx="2961577" cy="3948770"/>
          </a:xfrm>
        </p:spPr>
      </p:pic>
      <p:pic>
        <p:nvPicPr>
          <p:cNvPr id="13" name="Content Placeholder 12" descr="A picture containing colorful, table, sitting, food&#10;&#10;Description automatically generated">
            <a:extLst>
              <a:ext uri="{FF2B5EF4-FFF2-40B4-BE49-F238E27FC236}">
                <a16:creationId xmlns:a16="http://schemas.microsoft.com/office/drawing/2014/main" id="{FD869E8B-AACA-0F4B-A4C0-5E2C88070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454614"/>
            <a:ext cx="2963430" cy="3948771"/>
          </a:xfrm>
        </p:spPr>
      </p:pic>
      <p:pic>
        <p:nvPicPr>
          <p:cNvPr id="15" name="Picture 14" descr="A picture containing holding, standing, man, covered&#10;&#10;Description automatically generated">
            <a:extLst>
              <a:ext uri="{FF2B5EF4-FFF2-40B4-BE49-F238E27FC236}">
                <a16:creationId xmlns:a16="http://schemas.microsoft.com/office/drawing/2014/main" id="{AFA0A0AF-6F51-204E-BAB7-2B868E970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430" y="1457083"/>
            <a:ext cx="2961577" cy="3946302"/>
          </a:xfrm>
          <a:prstGeom prst="rect">
            <a:avLst/>
          </a:prstGeom>
        </p:spPr>
      </p:pic>
      <p:pic>
        <p:nvPicPr>
          <p:cNvPr id="17" name="Picture 16" descr="A picture containing outdoor, water, walking, rain&#10;&#10;Description automatically generated">
            <a:extLst>
              <a:ext uri="{FF2B5EF4-FFF2-40B4-BE49-F238E27FC236}">
                <a16:creationId xmlns:a16="http://schemas.microsoft.com/office/drawing/2014/main" id="{3F4B6F2B-6DED-8149-AD8B-6ABC8FD94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423" y="1454615"/>
            <a:ext cx="2963430" cy="394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6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, table, holding, mug&#10;&#10;Description automatically generated">
            <a:extLst>
              <a:ext uri="{FF2B5EF4-FFF2-40B4-BE49-F238E27FC236}">
                <a16:creationId xmlns:a16="http://schemas.microsoft.com/office/drawing/2014/main" id="{AD3987DF-0DA6-B844-983A-7BBD440AB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0129"/>
            <a:ext cx="2833302" cy="3777736"/>
          </a:xfrm>
          <a:prstGeom prst="rect">
            <a:avLst/>
          </a:prstGeom>
        </p:spPr>
      </p:pic>
      <p:pic>
        <p:nvPicPr>
          <p:cNvPr id="5" name="Picture 4" descr="A picture containing standing, bird, holding, zebra&#10;&#10;Description automatically generated">
            <a:extLst>
              <a:ext uri="{FF2B5EF4-FFF2-40B4-BE49-F238E27FC236}">
                <a16:creationId xmlns:a16="http://schemas.microsoft.com/office/drawing/2014/main" id="{785DDACD-BDF1-9547-9017-40B17EE9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302" y="1540129"/>
            <a:ext cx="2833302" cy="3777736"/>
          </a:xfrm>
          <a:prstGeom prst="rect">
            <a:avLst/>
          </a:prstGeom>
        </p:spPr>
      </p:pic>
      <p:pic>
        <p:nvPicPr>
          <p:cNvPr id="7" name="Picture 6" descr="A picture containing animal, table, food, holding&#10;&#10;Description automatically generated">
            <a:extLst>
              <a:ext uri="{FF2B5EF4-FFF2-40B4-BE49-F238E27FC236}">
                <a16:creationId xmlns:a16="http://schemas.microsoft.com/office/drawing/2014/main" id="{4F2B6A32-FA9E-BE4F-B97F-036E9C0EB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698" y="1540132"/>
            <a:ext cx="2833302" cy="3777736"/>
          </a:xfrm>
          <a:prstGeom prst="rect">
            <a:avLst/>
          </a:prstGeom>
        </p:spPr>
      </p:pic>
      <p:pic>
        <p:nvPicPr>
          <p:cNvPr id="9" name="Picture 8" descr="A picture containing water, large, sitting, standing&#10;&#10;Description automatically generated">
            <a:extLst>
              <a:ext uri="{FF2B5EF4-FFF2-40B4-BE49-F238E27FC236}">
                <a16:creationId xmlns:a16="http://schemas.microsoft.com/office/drawing/2014/main" id="{E5719C95-006E-8746-A997-197C68075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96" y="1540132"/>
            <a:ext cx="2833302" cy="37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40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764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coded inputs</a:t>
            </a:r>
          </a:p>
        </p:txBody>
      </p:sp>
    </p:spTree>
    <p:extLst>
      <p:ext uri="{BB962C8B-B14F-4D97-AF65-F5344CB8AC3E}">
        <p14:creationId xmlns:p14="http://schemas.microsoft.com/office/powerpoint/2010/main" val="78541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75C05F2-4CDC-3147-BF33-3AEB21732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58244" y="383911"/>
            <a:ext cx="3047430" cy="3047430"/>
          </a:xfrm>
        </p:spPr>
      </p:pic>
      <p:pic>
        <p:nvPicPr>
          <p:cNvPr id="12" name="Content Placeholder 11" descr="A close up of a tree&#10;&#10;Description automatically generated">
            <a:extLst>
              <a:ext uri="{FF2B5EF4-FFF2-40B4-BE49-F238E27FC236}">
                <a16:creationId xmlns:a16="http://schemas.microsoft.com/office/drawing/2014/main" id="{C6C8C11C-CA51-684C-A41B-0EBA1F599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58244" y="3431341"/>
            <a:ext cx="3047430" cy="3047430"/>
          </a:xfrm>
        </p:spPr>
      </p:pic>
      <p:pic>
        <p:nvPicPr>
          <p:cNvPr id="5" name="Picture 4" descr="A close up of a green leaf&#10;&#10;Description automatically generated">
            <a:extLst>
              <a:ext uri="{FF2B5EF4-FFF2-40B4-BE49-F238E27FC236}">
                <a16:creationId xmlns:a16="http://schemas.microsoft.com/office/drawing/2014/main" id="{9F79617E-1EE3-394C-8B7E-BE352308A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674" y="381569"/>
            <a:ext cx="3047431" cy="3047431"/>
          </a:xfrm>
          <a:prstGeom prst="rect">
            <a:avLst/>
          </a:prstGeom>
        </p:spPr>
      </p:pic>
      <p:pic>
        <p:nvPicPr>
          <p:cNvPr id="6" name="Picture 5" descr="A snail on a dry grass field&#10;&#10;Description automatically generated">
            <a:extLst>
              <a:ext uri="{FF2B5EF4-FFF2-40B4-BE49-F238E27FC236}">
                <a16:creationId xmlns:a16="http://schemas.microsoft.com/office/drawing/2014/main" id="{7882D8A6-A7FE-0D43-9552-633516C91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674" y="3429000"/>
            <a:ext cx="3047430" cy="30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F32-4AD8-D24A-98A3-BC1B5FDF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2933-9D65-444E-AE37-30DC7FFF2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GAN that works with images, what is the relationship between input and output?</a:t>
            </a:r>
          </a:p>
          <a:p>
            <a:r>
              <a:rPr lang="en-US" dirty="0"/>
              <a:t>How do different inputs change the outputs?</a:t>
            </a:r>
          </a:p>
          <a:p>
            <a:pPr lvl="1"/>
            <a:r>
              <a:rPr lang="en-US" dirty="0"/>
              <a:t>More specifically, does the way in which the input was created affect the output (i.e. general trends, what is more visually interesting, etc.)?</a:t>
            </a:r>
          </a:p>
          <a:p>
            <a:r>
              <a:rPr lang="en-US" dirty="0"/>
              <a:t>How can I push the output so that it can stand alone as Art</a:t>
            </a:r>
          </a:p>
          <a:p>
            <a:pPr lvl="1"/>
            <a:r>
              <a:rPr lang="en-US" dirty="0"/>
              <a:t>Context/controversy about ownership + GANs</a:t>
            </a:r>
          </a:p>
          <a:p>
            <a:pPr lvl="1"/>
            <a:r>
              <a:rPr lang="en-US" dirty="0"/>
              <a:t>Can digital images produced by a machine be art?</a:t>
            </a:r>
          </a:p>
        </p:txBody>
      </p:sp>
    </p:spTree>
    <p:extLst>
      <p:ext uri="{BB962C8B-B14F-4D97-AF65-F5344CB8AC3E}">
        <p14:creationId xmlns:p14="http://schemas.microsoft.com/office/powerpoint/2010/main" val="113503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D0715FDB-BCBF-1F42-BB3D-5898CEDB9A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31675" y="281452"/>
            <a:ext cx="3147550" cy="3147550"/>
          </a:xfrm>
        </p:spPr>
      </p:pic>
      <p:pic>
        <p:nvPicPr>
          <p:cNvPr id="11" name="Content Placeholder 10" descr="A close up of a nest&#10;&#10;Description automatically generated">
            <a:extLst>
              <a:ext uri="{FF2B5EF4-FFF2-40B4-BE49-F238E27FC236}">
                <a16:creationId xmlns:a16="http://schemas.microsoft.com/office/drawing/2014/main" id="{917317B9-5971-844E-B627-C8665299F5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831675" y="3429002"/>
            <a:ext cx="3147550" cy="3147550"/>
          </a:xfrm>
        </p:spPr>
      </p:pic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ED9C2344-504F-A74B-9964-C382D3C06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225" y="281452"/>
            <a:ext cx="3147548" cy="3147548"/>
          </a:xfrm>
          <a:prstGeom prst="rect">
            <a:avLst/>
          </a:prstGeom>
        </p:spPr>
      </p:pic>
      <p:pic>
        <p:nvPicPr>
          <p:cNvPr id="7" name="Picture 6" descr="A picture containing indoor, plate, table, food&#10;&#10;Description automatically generated">
            <a:extLst>
              <a:ext uri="{FF2B5EF4-FFF2-40B4-BE49-F238E27FC236}">
                <a16:creationId xmlns:a16="http://schemas.microsoft.com/office/drawing/2014/main" id="{85D32566-2380-2542-B201-677AAA707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224" y="3428999"/>
            <a:ext cx="3147551" cy="31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86018" y="262120"/>
            <a:ext cx="4368112" cy="3168866"/>
          </a:xfrm>
        </p:spPr>
      </p:pic>
      <p:pic>
        <p:nvPicPr>
          <p:cNvPr id="14" name="Content Placeholder 13" descr="A close up of a bridge&#10;&#10;Description automatically generated">
            <a:extLst>
              <a:ext uri="{FF2B5EF4-FFF2-40B4-BE49-F238E27FC236}">
                <a16:creationId xmlns:a16="http://schemas.microsoft.com/office/drawing/2014/main" id="{42E4A7F5-1165-7245-9087-B9D27A387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386018" y="3429000"/>
            <a:ext cx="4368112" cy="3166881"/>
          </a:xfrm>
        </p:spPr>
      </p:pic>
      <p:pic>
        <p:nvPicPr>
          <p:cNvPr id="7" name="Content Placeholder 5" descr="A tray of food&#10;&#10;Description automatically generated">
            <a:extLst>
              <a:ext uri="{FF2B5EF4-FFF2-40B4-BE49-F238E27FC236}">
                <a16:creationId xmlns:a16="http://schemas.microsoft.com/office/drawing/2014/main" id="{EE0C0ADC-0435-EA48-8197-D5B9C0D6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130" y="262119"/>
            <a:ext cx="4368112" cy="3166881"/>
          </a:xfrm>
          <a:prstGeom prst="rect">
            <a:avLst/>
          </a:prstGeom>
        </p:spPr>
      </p:pic>
      <p:pic>
        <p:nvPicPr>
          <p:cNvPr id="5" name="Content Placeholder 6" descr="A picture containing indoor, table, sitting, covered&#10;&#10;Description automatically generated">
            <a:extLst>
              <a:ext uri="{FF2B5EF4-FFF2-40B4-BE49-F238E27FC236}">
                <a16:creationId xmlns:a16="http://schemas.microsoft.com/office/drawing/2014/main" id="{C9189B26-F549-724E-B0A3-26A5D7ED8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130" y="3429000"/>
            <a:ext cx="4368112" cy="316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2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33816" y="319848"/>
            <a:ext cx="5076826" cy="3124200"/>
          </a:xfrm>
        </p:spPr>
      </p:pic>
      <p:pic>
        <p:nvPicPr>
          <p:cNvPr id="12" name="Content Placeholder 11" descr="A picture containing indoor, table, building, water&#10;&#10;Description automatically generated">
            <a:extLst>
              <a:ext uri="{FF2B5EF4-FFF2-40B4-BE49-F238E27FC236}">
                <a16:creationId xmlns:a16="http://schemas.microsoft.com/office/drawing/2014/main" id="{7AC5E5BE-4120-F348-A21D-5CFA24FAE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0642" y="304800"/>
            <a:ext cx="5080000" cy="3124200"/>
          </a:xfrm>
        </p:spPr>
      </p:pic>
      <p:pic>
        <p:nvPicPr>
          <p:cNvPr id="9" name="Content Placeholder 10" descr="A picture containing indoor, building, table, cage&#10;&#10;Description automatically generated">
            <a:extLst>
              <a:ext uri="{FF2B5EF4-FFF2-40B4-BE49-F238E27FC236}">
                <a16:creationId xmlns:a16="http://schemas.microsoft.com/office/drawing/2014/main" id="{A1233419-C5DD-F24D-9B0E-69D76C1D8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42" y="3429000"/>
            <a:ext cx="5080000" cy="3124200"/>
          </a:xfrm>
          <a:prstGeom prst="rect">
            <a:avLst/>
          </a:prstGeom>
        </p:spPr>
      </p:pic>
      <p:pic>
        <p:nvPicPr>
          <p:cNvPr id="6" name="Content Placeholder 7" descr="A picture containing indoor, small, table, white&#10;&#10;Description automatically generated">
            <a:extLst>
              <a:ext uri="{FF2B5EF4-FFF2-40B4-BE49-F238E27FC236}">
                <a16:creationId xmlns:a16="http://schemas.microsoft.com/office/drawing/2014/main" id="{0D5A74B8-5468-F44B-B8FE-3D1847369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816" y="3436524"/>
            <a:ext cx="507682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5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B9F38DD4-3BD2-BA43-BC77-D40C45F12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02627" y="266852"/>
            <a:ext cx="3088575" cy="3088575"/>
          </a:xfrm>
        </p:spPr>
      </p:pic>
      <p:pic>
        <p:nvPicPr>
          <p:cNvPr id="12" name="Content Placeholder 11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BF4C0E04-59FC-1243-A2E1-21A6F1AD4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902626" y="3355427"/>
            <a:ext cx="3088575" cy="3088575"/>
          </a:xfrm>
        </p:spPr>
      </p:pic>
      <p:pic>
        <p:nvPicPr>
          <p:cNvPr id="5" name="Content Placeholder 10" descr="A picture containing grass, outdoor, small, sitting&#10;&#10;Description automatically generated">
            <a:extLst>
              <a:ext uri="{FF2B5EF4-FFF2-40B4-BE49-F238E27FC236}">
                <a16:creationId xmlns:a16="http://schemas.microsoft.com/office/drawing/2014/main" id="{3C13156A-57FB-9D4A-904E-3B21D8BAE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201" y="266852"/>
            <a:ext cx="3088575" cy="3088575"/>
          </a:xfrm>
          <a:prstGeom prst="rect">
            <a:avLst/>
          </a:prstGeom>
        </p:spPr>
      </p:pic>
      <p:pic>
        <p:nvPicPr>
          <p:cNvPr id="6" name="Content Placeholder 6" descr="A picture containing indoor, table, sitting, cellphone&#10;&#10;Description automatically generated">
            <a:extLst>
              <a:ext uri="{FF2B5EF4-FFF2-40B4-BE49-F238E27FC236}">
                <a16:creationId xmlns:a16="http://schemas.microsoft.com/office/drawing/2014/main" id="{2260A5E4-0F93-D449-956F-9B23750D4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201" y="3355427"/>
            <a:ext cx="3088575" cy="30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5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E2839F3E-0815-754D-B093-CD144C5537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30842" y="156218"/>
            <a:ext cx="3272783" cy="3272783"/>
          </a:xfrm>
        </p:spPr>
      </p:pic>
      <p:pic>
        <p:nvPicPr>
          <p:cNvPr id="12" name="Content Placeholder 11" descr="A table topped with different types of food&#10;&#10;Description automatically generated">
            <a:extLst>
              <a:ext uri="{FF2B5EF4-FFF2-40B4-BE49-F238E27FC236}">
                <a16:creationId xmlns:a16="http://schemas.microsoft.com/office/drawing/2014/main" id="{750CBC0C-AF81-B047-869D-D611A8121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730842" y="3429000"/>
            <a:ext cx="3272783" cy="3272783"/>
          </a:xfrm>
        </p:spPr>
      </p:pic>
      <p:pic>
        <p:nvPicPr>
          <p:cNvPr id="8" name="Content Placeholder 10" descr="A bowl of food on a table&#10;&#10;Description automatically generated">
            <a:extLst>
              <a:ext uri="{FF2B5EF4-FFF2-40B4-BE49-F238E27FC236}">
                <a16:creationId xmlns:a16="http://schemas.microsoft.com/office/drawing/2014/main" id="{E5DE9D00-1BFE-8643-96BB-EA6E03B01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625" y="156217"/>
            <a:ext cx="3272783" cy="3272783"/>
          </a:xfrm>
          <a:prstGeom prst="rect">
            <a:avLst/>
          </a:prstGeom>
        </p:spPr>
      </p:pic>
      <p:pic>
        <p:nvPicPr>
          <p:cNvPr id="9" name="Content Placeholder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DA1808E4-C862-E140-A228-05C45BDC7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625" y="3428999"/>
            <a:ext cx="3272783" cy="32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84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4F09-CA31-3740-BB96-42514223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Conclusions/Learning Moments!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2E8C-BED4-D843-90B1-C1D1C6FE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SPADE-COCO is made for abstract shapes, but!</a:t>
            </a:r>
          </a:p>
          <a:p>
            <a:pPr lvl="1"/>
            <a:r>
              <a:rPr lang="en-US" dirty="0"/>
              <a:t>Can still feed abstract shape input that makes the results “non-sensical” for what it was built for (instead, more of an aesthetic/design output)</a:t>
            </a:r>
          </a:p>
          <a:p>
            <a:r>
              <a:rPr lang="en-US" dirty="0"/>
              <a:t>Line-work (esp. mark-making) confuses the system (which makes sense, the GAN probably works with shape detection)</a:t>
            </a:r>
          </a:p>
          <a:p>
            <a:pPr lvl="1"/>
            <a:r>
              <a:rPr lang="en-US" dirty="0"/>
              <a:t>Coloring the shapes changes the output of the GAN</a:t>
            </a:r>
          </a:p>
          <a:p>
            <a:r>
              <a:rPr lang="en-US" dirty="0"/>
              <a:t>Gaussian blur:</a:t>
            </a:r>
          </a:p>
          <a:p>
            <a:pPr lvl="1"/>
            <a:r>
              <a:rPr lang="en-US" dirty="0"/>
              <a:t>Sometimes brings out input drawing more in output</a:t>
            </a:r>
          </a:p>
          <a:p>
            <a:pPr lvl="1"/>
            <a:r>
              <a:rPr lang="en-US" dirty="0"/>
              <a:t>Yields some very interesting results</a:t>
            </a:r>
          </a:p>
          <a:p>
            <a:r>
              <a:rPr lang="en-US" dirty="0"/>
              <a:t>Invert: works well on line drawings because it gives it more “space”</a:t>
            </a:r>
          </a:p>
          <a:p>
            <a:pPr lvl="1"/>
            <a:r>
              <a:rPr lang="en-US" dirty="0"/>
              <a:t>Yields some very interesting results!</a:t>
            </a:r>
          </a:p>
        </p:txBody>
      </p:sp>
    </p:spTree>
    <p:extLst>
      <p:ext uri="{BB962C8B-B14F-4D97-AF65-F5344CB8AC3E}">
        <p14:creationId xmlns:p14="http://schemas.microsoft.com/office/powerpoint/2010/main" val="74504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180F-284D-DC45-BFCE-6169FDA8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motivating questions/issues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B142-3246-C04A-BDB0-BA52D4FD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GAN can I use that best allows me to explore my above questions?</a:t>
            </a:r>
          </a:p>
          <a:p>
            <a:r>
              <a:rPr lang="en-US" dirty="0"/>
              <a:t>How do I work with this GAN?</a:t>
            </a:r>
          </a:p>
          <a:p>
            <a:pPr lvl="1"/>
            <a:r>
              <a:rPr lang="en-US" dirty="0"/>
              <a:t>Pre-trained? Train my own? Make my own algorithm?</a:t>
            </a:r>
          </a:p>
          <a:p>
            <a:pPr lvl="1"/>
            <a:r>
              <a:rPr lang="en-US" dirty="0"/>
              <a:t>Chose pre-trained GAN, SPADE-COCO, in </a:t>
            </a:r>
            <a:r>
              <a:rPr lang="en-US" dirty="0" err="1"/>
              <a:t>RunwayML</a:t>
            </a:r>
            <a:endParaRPr lang="en-US" dirty="0"/>
          </a:p>
          <a:p>
            <a:pPr lvl="2"/>
            <a:r>
              <a:rPr lang="en-US" dirty="0"/>
              <a:t>Takes abstract images and converts it to real-life objects</a:t>
            </a:r>
          </a:p>
          <a:p>
            <a:pPr lvl="2"/>
            <a:r>
              <a:rPr lang="en-US" dirty="0" err="1"/>
              <a:t>RunwayML</a:t>
            </a:r>
            <a:r>
              <a:rPr lang="en-US" dirty="0"/>
              <a:t> allows for easy working with GANs</a:t>
            </a:r>
          </a:p>
          <a:p>
            <a:r>
              <a:rPr lang="en-US" dirty="0"/>
              <a:t>What should I give as input to get interesting output?</a:t>
            </a:r>
          </a:p>
          <a:p>
            <a:pPr lvl="1"/>
            <a:endParaRPr lang="en-US" dirty="0"/>
          </a:p>
        </p:txBody>
      </p: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64206884-CE28-0544-98CD-48D46F12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96" y="2592286"/>
            <a:ext cx="3365471" cy="20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1445-0B48-1B4E-B652-C915742C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Exploring Input -&gt; Output and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C207-7221-194E-AE6B-5DFCDFD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Relations between inputs and outputs are explorations of different pathways of human-computer interaction</a:t>
            </a:r>
          </a:p>
          <a:p>
            <a:pPr lvl="1"/>
            <a:r>
              <a:rPr lang="en-US" dirty="0"/>
              <a:t>Physical drawings (human -&gt; computer)</a:t>
            </a:r>
          </a:p>
          <a:p>
            <a:pPr lvl="1"/>
            <a:r>
              <a:rPr lang="en-US" dirty="0"/>
              <a:t>Digital drawings </a:t>
            </a:r>
          </a:p>
          <a:p>
            <a:pPr lvl="2"/>
            <a:r>
              <a:rPr lang="en-US" dirty="0"/>
              <a:t>Using Notes application on my iPhone (human/computer -&gt; computer)</a:t>
            </a:r>
          </a:p>
          <a:p>
            <a:pPr lvl="2"/>
            <a:r>
              <a:rPr lang="en-US" dirty="0"/>
              <a:t>Using Drawing Manager (human -&gt; computer -&gt; human /computer -&gt; computer)</a:t>
            </a:r>
          </a:p>
          <a:p>
            <a:pPr lvl="3"/>
            <a:r>
              <a:rPr lang="en-US" dirty="0"/>
              <a:t>Drawing Manager Library made by Jennifer Jacobs</a:t>
            </a:r>
          </a:p>
          <a:p>
            <a:pPr lvl="3"/>
            <a:r>
              <a:rPr lang="en-US" dirty="0"/>
              <a:t>Extensions of Drawing Manager Library made by Stejara</a:t>
            </a:r>
          </a:p>
          <a:p>
            <a:pPr lvl="1"/>
            <a:r>
              <a:rPr lang="en-US" dirty="0"/>
              <a:t>Plotter drawings</a:t>
            </a:r>
          </a:p>
          <a:p>
            <a:pPr lvl="2"/>
            <a:r>
              <a:rPr lang="en-US" dirty="0"/>
              <a:t>Digital drawings (human/computer -&gt; machine -&gt; computer)</a:t>
            </a:r>
          </a:p>
          <a:p>
            <a:pPr lvl="2"/>
            <a:r>
              <a:rPr lang="en-US" dirty="0"/>
              <a:t>Digital code in Processing (human -&gt; computer -&gt; computer)</a:t>
            </a:r>
          </a:p>
          <a:p>
            <a:pPr lvl="1"/>
            <a:r>
              <a:rPr lang="en-US" dirty="0"/>
              <a:t>Digital code in Processing (human -&gt; computer -&gt; computer)</a:t>
            </a:r>
          </a:p>
          <a:p>
            <a:r>
              <a:rPr lang="en-US" dirty="0"/>
              <a:t>Later question: how does pre-processing of an image affect an output (addition of another “computer” pathway)?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7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Hand-drawn inputs</a:t>
            </a:r>
          </a:p>
        </p:txBody>
      </p:sp>
    </p:spTree>
    <p:extLst>
      <p:ext uri="{BB962C8B-B14F-4D97-AF65-F5344CB8AC3E}">
        <p14:creationId xmlns:p14="http://schemas.microsoft.com/office/powerpoint/2010/main" val="190748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water, white, drawing, man&#10;&#10;Description automatically generated">
            <a:extLst>
              <a:ext uri="{FF2B5EF4-FFF2-40B4-BE49-F238E27FC236}">
                <a16:creationId xmlns:a16="http://schemas.microsoft.com/office/drawing/2014/main" id="{DAF0433C-B9F5-1C47-ADB8-C99F280F1A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98786" y="1662158"/>
            <a:ext cx="2648607" cy="3531477"/>
          </a:xfrm>
        </p:spPr>
      </p:pic>
      <p:pic>
        <p:nvPicPr>
          <p:cNvPr id="13" name="Picture 12" descr="A picture containing indoor, sitting, food, table&#10;&#10;Description automatically generated">
            <a:extLst>
              <a:ext uri="{FF2B5EF4-FFF2-40B4-BE49-F238E27FC236}">
                <a16:creationId xmlns:a16="http://schemas.microsoft.com/office/drawing/2014/main" id="{FA118CA7-891A-C146-812C-6F1D0CCF6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4365"/>
            <a:ext cx="2648607" cy="3529269"/>
          </a:xfrm>
          <a:prstGeom prst="rect">
            <a:avLst/>
          </a:prstGeom>
        </p:spPr>
      </p:pic>
      <p:pic>
        <p:nvPicPr>
          <p:cNvPr id="15" name="Picture 14" descr="A picture containing table, sitting, colorful, covered&#10;&#10;Description automatically generated">
            <a:extLst>
              <a:ext uri="{FF2B5EF4-FFF2-40B4-BE49-F238E27FC236}">
                <a16:creationId xmlns:a16="http://schemas.microsoft.com/office/drawing/2014/main" id="{CB63E0FB-B0FF-384A-A2FB-37410105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264" y="1664365"/>
            <a:ext cx="2648607" cy="3529269"/>
          </a:xfrm>
          <a:prstGeom prst="rect">
            <a:avLst/>
          </a:prstGeom>
        </p:spPr>
      </p:pic>
      <p:pic>
        <p:nvPicPr>
          <p:cNvPr id="17" name="Picture 16" descr="A picture containing table, orange, covered, sitting&#10;&#10;Description automatically generated">
            <a:extLst>
              <a:ext uri="{FF2B5EF4-FFF2-40B4-BE49-F238E27FC236}">
                <a16:creationId xmlns:a16="http://schemas.microsoft.com/office/drawing/2014/main" id="{274F3762-0767-FE46-A654-8F8820623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393" y="1662157"/>
            <a:ext cx="2650264" cy="35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9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object, light, umbrella, sitting&#10;&#10;Description automatically generated">
            <a:extLst>
              <a:ext uri="{FF2B5EF4-FFF2-40B4-BE49-F238E27FC236}">
                <a16:creationId xmlns:a16="http://schemas.microsoft.com/office/drawing/2014/main" id="{93607F93-6D44-6343-B20F-57D0C07268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97128" y="1662156"/>
            <a:ext cx="2648608" cy="3531478"/>
          </a:xfrm>
        </p:spPr>
      </p:pic>
      <p:pic>
        <p:nvPicPr>
          <p:cNvPr id="7" name="Picture 6" descr="A close up of food&#10;&#10;Description automatically generated">
            <a:extLst>
              <a:ext uri="{FF2B5EF4-FFF2-40B4-BE49-F238E27FC236}">
                <a16:creationId xmlns:a16="http://schemas.microsoft.com/office/drawing/2014/main" id="{EEB4958E-7635-2E43-9037-0445956CD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44" y="1711660"/>
            <a:ext cx="2648608" cy="3529270"/>
          </a:xfrm>
          <a:prstGeom prst="rect">
            <a:avLst/>
          </a:prstGeom>
        </p:spPr>
      </p:pic>
      <p:pic>
        <p:nvPicPr>
          <p:cNvPr id="10" name="Picture 9" descr="A pile of clothes&#10;&#10;Description automatically generated">
            <a:extLst>
              <a:ext uri="{FF2B5EF4-FFF2-40B4-BE49-F238E27FC236}">
                <a16:creationId xmlns:a16="http://schemas.microsoft.com/office/drawing/2014/main" id="{CA9FAB5A-4432-6E44-BA23-EB96F4BE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952" y="1711660"/>
            <a:ext cx="2648608" cy="3529270"/>
          </a:xfrm>
          <a:prstGeom prst="rect">
            <a:avLst/>
          </a:prstGeom>
        </p:spPr>
      </p:pic>
      <p:pic>
        <p:nvPicPr>
          <p:cNvPr id="12" name="Picture 11" descr="A close up of food&#10;&#10;Description automatically generated">
            <a:extLst>
              <a:ext uri="{FF2B5EF4-FFF2-40B4-BE49-F238E27FC236}">
                <a16:creationId xmlns:a16="http://schemas.microsoft.com/office/drawing/2014/main" id="{11492C59-69AA-724B-B235-7EF4222AD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736" y="1686908"/>
            <a:ext cx="2648608" cy="35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8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te, sitting, large, man&#10;&#10;Description automatically generated">
            <a:extLst>
              <a:ext uri="{FF2B5EF4-FFF2-40B4-BE49-F238E27FC236}">
                <a16:creationId xmlns:a16="http://schemas.microsoft.com/office/drawing/2014/main" id="{9FAA6A01-E0F8-5E48-9CE1-45E9DBBF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9" y="1484027"/>
            <a:ext cx="2919283" cy="3892377"/>
          </a:xfrm>
          <a:prstGeom prst="rect">
            <a:avLst/>
          </a:prstGeom>
        </p:spPr>
      </p:pic>
      <p:pic>
        <p:nvPicPr>
          <p:cNvPr id="8" name="Picture 7" descr="A picture containing indoor, food, table, sitting&#10;&#10;Description automatically generated">
            <a:extLst>
              <a:ext uri="{FF2B5EF4-FFF2-40B4-BE49-F238E27FC236}">
                <a16:creationId xmlns:a16="http://schemas.microsoft.com/office/drawing/2014/main" id="{20860667-023A-3A46-AB39-CBF8C258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4027"/>
            <a:ext cx="2919283" cy="3889945"/>
          </a:xfrm>
          <a:prstGeom prst="rect">
            <a:avLst/>
          </a:prstGeom>
        </p:spPr>
      </p:pic>
      <p:pic>
        <p:nvPicPr>
          <p:cNvPr id="10" name="Picture 9" descr="A picture containing covered, bed, blanket, laying&#10;&#10;Description automatically generated">
            <a:extLst>
              <a:ext uri="{FF2B5EF4-FFF2-40B4-BE49-F238E27FC236}">
                <a16:creationId xmlns:a16="http://schemas.microsoft.com/office/drawing/2014/main" id="{DFBC2F38-5BEC-7B41-AA68-173839E4C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283" y="1484027"/>
            <a:ext cx="2919283" cy="3889945"/>
          </a:xfrm>
          <a:prstGeom prst="rect">
            <a:avLst/>
          </a:prstGeom>
        </p:spPr>
      </p:pic>
      <p:pic>
        <p:nvPicPr>
          <p:cNvPr id="12" name="Picture 11" descr="A picture containing indoor, animal, table, food&#10;&#10;Description automatically generated">
            <a:extLst>
              <a:ext uri="{FF2B5EF4-FFF2-40B4-BE49-F238E27FC236}">
                <a16:creationId xmlns:a16="http://schemas.microsoft.com/office/drawing/2014/main" id="{07186DED-AFE1-0449-8F71-29F6B27A6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892" y="1484027"/>
            <a:ext cx="2921108" cy="38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5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white, kitchen, large, sitting&#10;&#10;Description automatically generated">
            <a:extLst>
              <a:ext uri="{FF2B5EF4-FFF2-40B4-BE49-F238E27FC236}">
                <a16:creationId xmlns:a16="http://schemas.microsoft.com/office/drawing/2014/main" id="{454BB362-A47F-5F4D-B0F7-3354D17423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97127" y="1686908"/>
            <a:ext cx="2648609" cy="3531479"/>
          </a:xfrm>
        </p:spPr>
      </p:pic>
      <p:pic>
        <p:nvPicPr>
          <p:cNvPr id="9" name="Picture 8" descr="A close up of food&#10;&#10;Description automatically generated">
            <a:extLst>
              <a:ext uri="{FF2B5EF4-FFF2-40B4-BE49-F238E27FC236}">
                <a16:creationId xmlns:a16="http://schemas.microsoft.com/office/drawing/2014/main" id="{8247E59F-0962-044B-AE43-C3FAEB6AB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45" y="1663259"/>
            <a:ext cx="2648609" cy="3531479"/>
          </a:xfrm>
          <a:prstGeom prst="rect">
            <a:avLst/>
          </a:prstGeom>
        </p:spPr>
      </p:pic>
      <p:pic>
        <p:nvPicPr>
          <p:cNvPr id="13" name="Picture 12" descr="A picture containing graffiti, colorful, painted, decorated&#10;&#10;Description automatically generated">
            <a:extLst>
              <a:ext uri="{FF2B5EF4-FFF2-40B4-BE49-F238E27FC236}">
                <a16:creationId xmlns:a16="http://schemas.microsoft.com/office/drawing/2014/main" id="{6CBC5BD2-508E-9740-9EA5-20E19E195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954" y="1663259"/>
            <a:ext cx="2648609" cy="3531479"/>
          </a:xfrm>
          <a:prstGeom prst="rect">
            <a:avLst/>
          </a:prstGeom>
        </p:spPr>
      </p:pic>
      <p:pic>
        <p:nvPicPr>
          <p:cNvPr id="15" name="Picture 14" descr="A picture containing food, covered, large, holding&#10;&#10;Description automatically generated">
            <a:extLst>
              <a:ext uri="{FF2B5EF4-FFF2-40B4-BE49-F238E27FC236}">
                <a16:creationId xmlns:a16="http://schemas.microsoft.com/office/drawing/2014/main" id="{FE1E92EC-D8B9-7041-97F3-855FAE126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736" y="1663260"/>
            <a:ext cx="2648609" cy="35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4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1488</TotalTime>
  <Words>429</Words>
  <Application>Microsoft Macintosh PowerPoint</Application>
  <PresentationFormat>Widescreen</PresentationFormat>
  <Paragraphs>55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Doodle Jump</vt:lpstr>
      <vt:lpstr>Concept/Motivation</vt:lpstr>
      <vt:lpstr>Initial motivating questions/issues</vt:lpstr>
      <vt:lpstr>Process: Exploring Input -&gt; Output and HCI</vt:lpstr>
      <vt:lpstr>Hand-drawn inputs</vt:lpstr>
      <vt:lpstr>PowerPoint Presentation</vt:lpstr>
      <vt:lpstr>PowerPoint Presentation</vt:lpstr>
      <vt:lpstr>PowerPoint Presentation</vt:lpstr>
      <vt:lpstr>PowerPoint Presentation</vt:lpstr>
      <vt:lpstr>Digitally drawn inputs</vt:lpstr>
      <vt:lpstr>PowerPoint Presentation</vt:lpstr>
      <vt:lpstr>PowerPoint Presentation</vt:lpstr>
      <vt:lpstr>PowerPoint Presentation</vt:lpstr>
      <vt:lpstr>Plotter inputs</vt:lpstr>
      <vt:lpstr>PowerPoint Presentation</vt:lpstr>
      <vt:lpstr>PowerPoint Presentation</vt:lpstr>
      <vt:lpstr>PowerPoint Presentation</vt:lpstr>
      <vt:lpstr>Digitally coded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Conclusions/Learning Moments!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 Jump</dc:title>
  <dc:creator>Stejara Dinulescu</dc:creator>
  <cp:lastModifiedBy>Stejara Dinulescu</cp:lastModifiedBy>
  <cp:revision>30</cp:revision>
  <dcterms:created xsi:type="dcterms:W3CDTF">2019-12-03T23:34:04Z</dcterms:created>
  <dcterms:modified xsi:type="dcterms:W3CDTF">2019-12-06T20:55:57Z</dcterms:modified>
</cp:coreProperties>
</file>